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56" r:id="rId3"/>
    <p:sldId id="258" r:id="rId4"/>
    <p:sldId id="270" r:id="rId5"/>
    <p:sldId id="271" r:id="rId6"/>
    <p:sldId id="272" r:id="rId7"/>
    <p:sldId id="273" r:id="rId8"/>
    <p:sldId id="274" r:id="rId9"/>
    <p:sldId id="283" r:id="rId10"/>
    <p:sldId id="276" r:id="rId11"/>
    <p:sldId id="277" r:id="rId12"/>
    <p:sldId id="278" r:id="rId13"/>
    <p:sldId id="279" r:id="rId14"/>
    <p:sldId id="281" r:id="rId15"/>
    <p:sldId id="282" r:id="rId16"/>
    <p:sldId id="285" r:id="rId17"/>
    <p:sldId id="28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61" autoAdjust="0"/>
  </p:normalViewPr>
  <p:slideViewPr>
    <p:cSldViewPr snapToGrid="0">
      <p:cViewPr varScale="1">
        <p:scale>
          <a:sx n="79" d="100"/>
          <a:sy n="79" d="100"/>
        </p:scale>
        <p:origin x="10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51195-3D20-4582-8F68-591B49940325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EBC3E-546E-45BC-9663-62EBD3E36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4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CBB26-BBBE-4A35-948B-AEAF1FBD1BB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107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329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19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700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55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932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760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CBB26-BBBE-4A35-948B-AEAF1FBD1BB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015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68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35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770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33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87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113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033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EBC3E-546E-45BC-9663-62EBD3E368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5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421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3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34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B92B-ABC9-4419-AFFD-97C319172AE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566EF-CA40-4A59-8A2F-A5D58295E94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100" name="Picture 4" descr="C:\Users\yanglina\Desktop\211111\招联金融 2015.1.14-5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088" y="6324843"/>
            <a:ext cx="8016147" cy="221768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 userDrawn="1"/>
        </p:nvSpPr>
        <p:spPr>
          <a:xfrm>
            <a:off x="9168341" y="6324844"/>
            <a:ext cx="2016224" cy="32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80" b="1" dirty="0">
                <a:solidFill>
                  <a:srgbClr val="3389CA"/>
                </a:solidFill>
                <a:latin typeface="Myriad Pro" pitchFamily="34" charset="0"/>
              </a:rPr>
              <a:t>www.mucfc.com</a:t>
            </a:r>
            <a:endParaRPr lang="zh-CN" altLang="en-US" sz="1480" b="1" dirty="0">
              <a:solidFill>
                <a:srgbClr val="3389CA"/>
              </a:solidFill>
              <a:latin typeface="Myriad Pro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92088" y="673948"/>
            <a:ext cx="11822112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>
              <a:solidFill>
                <a:prstClr val="white"/>
              </a:solidFill>
            </a:endParaRPr>
          </a:p>
        </p:txBody>
      </p:sp>
      <p:pic>
        <p:nvPicPr>
          <p:cNvPr id="10" name="Picture 3" descr="C:\Users\yanglina\Desktop\211111\招联金融 2015.1.14-45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16439" y="149432"/>
            <a:ext cx="1272116" cy="459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2659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yanglina\Desktop\211111\招联金融 2015.1.14-46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360" y="1828665"/>
            <a:ext cx="11618384" cy="478648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 userDrawn="1"/>
        </p:nvSpPr>
        <p:spPr>
          <a:xfrm>
            <a:off x="9648395" y="653611"/>
            <a:ext cx="2016224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8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t>WWW.MUCFC.COM</a:t>
            </a:r>
            <a:endParaRPr lang="zh-CN" altLang="en-US" sz="1058" b="1" dirty="0">
              <a:solidFill>
                <a:schemeClr val="tx1">
                  <a:lumMod val="65000"/>
                  <a:lumOff val="35000"/>
                </a:schemeClr>
              </a:solidFill>
              <a:latin typeface="Myriad Pro" pitchFamily="34" charset="0"/>
            </a:endParaRPr>
          </a:p>
        </p:txBody>
      </p:sp>
      <p:pic>
        <p:nvPicPr>
          <p:cNvPr id="8" name="Picture 3" descr="C:\Users\yanglina\Desktop\211111\招联金融 2015.1.14-45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50201"/>
            <a:ext cx="1983349" cy="717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265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0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68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78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96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4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9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54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59754-CA98-47E8-9AA8-6BCB8E6364B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DF999-099D-4118-BAB6-FB058F2E3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8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9864" y="3297408"/>
            <a:ext cx="937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技术方案总结</a:t>
            </a:r>
            <a:endParaRPr lang="en-US" altLang="zh-CN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黄凯 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20230224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70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1" y="127637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cascade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-CRF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5" y="916197"/>
            <a:ext cx="4991038" cy="4142186"/>
          </a:xfrm>
          <a:prstGeom prst="rect">
            <a:avLst/>
          </a:prstGeom>
        </p:spPr>
      </p:pic>
      <p:pic>
        <p:nvPicPr>
          <p:cNvPr id="13316" name="Picture 4" descr="图12 融合实体词典的两阶段N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35" y="1161209"/>
            <a:ext cx="6251257" cy="42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021980" y="83657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美团方案：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284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1" y="127637"/>
            <a:ext cx="3935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en-US" altLang="zh-CN" sz="2800" b="1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biaffine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3880" y="765242"/>
            <a:ext cx="49648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：引入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biaffine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评分矩阵，矩阵大小为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l*l*c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为句子的长度，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是标签个数，则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biaffine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的计算公式如下：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16093" b="17858"/>
          <a:stretch/>
        </p:blipFill>
        <p:spPr>
          <a:xfrm>
            <a:off x="6215250" y="1243742"/>
            <a:ext cx="2271003" cy="9159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805395" y="1701732"/>
            <a:ext cx="998707" cy="252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846" y="2415644"/>
            <a:ext cx="5114320" cy="389510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43875" y="21597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矩阵计算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8715753" y="1369419"/>
            <a:ext cx="326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其中</a:t>
            </a:r>
            <a:r>
              <a:rPr lang="en-US" altLang="zh-CN" sz="1200" dirty="0" err="1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200" baseline="-25000" dirty="0" err="1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200" dirty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 err="1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1200" baseline="-25000" dirty="0" err="1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200" dirty="0" smtClean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200" dirty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zh-CN" altLang="en-US" sz="1200" dirty="0" smtClean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200" dirty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开始和结束索引，</a:t>
            </a:r>
            <a:r>
              <a:rPr lang="en-US" altLang="zh-CN" sz="1200" dirty="0" smtClean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1200" baseline="-25000" dirty="0" smtClean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200" dirty="0" smtClean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200" dirty="0" err="1" smtClean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d×c×d</a:t>
            </a:r>
            <a:r>
              <a:rPr lang="zh-CN" altLang="en-US" sz="1200" dirty="0" smtClean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</a:t>
            </a:r>
            <a:r>
              <a:rPr lang="zh-CN" altLang="en-US" sz="1200" dirty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1200" baseline="-25000" dirty="0" err="1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200" dirty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200" dirty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2d×c</a:t>
            </a:r>
            <a:r>
              <a:rPr lang="zh-CN" altLang="en-US" sz="1200" dirty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矩阵，</a:t>
            </a:r>
            <a:r>
              <a:rPr lang="en-US" altLang="zh-CN" sz="1200" dirty="0" err="1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200" baseline="-25000" dirty="0" err="1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200" dirty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是偏差</a:t>
            </a:r>
            <a:r>
              <a:rPr lang="zh-CN" altLang="en-US" sz="1200" dirty="0" smtClean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，评分</a:t>
            </a:r>
            <a:r>
              <a:rPr lang="zh-CN" altLang="en-US" sz="1200" dirty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张量（</a:t>
            </a:r>
            <a:r>
              <a:rPr lang="en-US" altLang="zh-CN" sz="1200" dirty="0" err="1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1200" dirty="0" smtClean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dirty="0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6A73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l×l×c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8" y="1828191"/>
            <a:ext cx="3975833" cy="429500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7150" y="874084"/>
            <a:ext cx="3976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单指针标注，引入评分矩阵，对所有的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spans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评分，最后达到实体抽取的目的。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26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1" y="127637"/>
            <a:ext cx="5151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global-pointer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9005" b="5460"/>
          <a:stretch/>
        </p:blipFill>
        <p:spPr>
          <a:xfrm>
            <a:off x="158620" y="3068338"/>
            <a:ext cx="6578082" cy="26011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5152" y="1259433"/>
            <a:ext cx="34044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特点：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指针网络</a:t>
            </a:r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多标签分类问题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引用</a:t>
            </a:r>
            <a:r>
              <a:rPr lang="en-US" altLang="zh-CN" dirty="0" smtClean="0"/>
              <a:t>multi-head</a:t>
            </a:r>
            <a:r>
              <a:rPr lang="zh-CN" altLang="en-US" dirty="0" smtClean="0"/>
              <a:t>构建评分矩阵</a:t>
            </a:r>
            <a:endParaRPr lang="en-US" altLang="zh-CN" dirty="0" smtClean="0"/>
          </a:p>
          <a:p>
            <a:r>
              <a:rPr lang="en-US" altLang="zh-CN" dirty="0" smtClean="0"/>
              <a:t>4.ROPE</a:t>
            </a:r>
            <a:r>
              <a:rPr lang="zh-CN" altLang="en-US" dirty="0" smtClean="0"/>
              <a:t>旋转式编码引入位置信息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数据不平衡处理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00294" y="787944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multi-head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打分矩阵计算公式：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rot="10800000" flipV="1">
            <a:off x="7185544" y="2775229"/>
            <a:ext cx="462659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/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[h</a:t>
            </a:r>
            <a:r>
              <a:rPr kumimoji="0" lang="zh-CN" altLang="zh-CN" sz="1400" b="0" i="0" u="none" strike="noStrike" cap="none" normalizeH="0" baseline="-2500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,h</a:t>
            </a:r>
            <a:r>
              <a:rPr kumimoji="0" lang="zh-CN" altLang="zh-CN" sz="1400" b="0" i="0" u="none" strike="noStrike" cap="none" normalizeH="0" baseline="-2500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,⋯,h</a:t>
            </a:r>
            <a:r>
              <a:rPr lang="en-US" altLang="zh-CN" sz="1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为长度为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的文本经过编码得到的向量序列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2.q</a:t>
            </a:r>
            <a:r>
              <a:rPr lang="en-US" altLang="zh-CN" sz="1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i,</a:t>
            </a:r>
            <a:r>
              <a:rPr lang="zh-CN" altLang="zh-CN" sz="1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1400" baseline="-25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sz="1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α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分别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为接入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FFN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网络后的矩阵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3.S</a:t>
            </a:r>
            <a:r>
              <a:rPr lang="zh-CN" altLang="zh-CN" sz="1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,j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为实体类型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的打分矩阵。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14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4.multi-head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的个数为实体类别的个数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038" y="1226561"/>
            <a:ext cx="3150723" cy="312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325" y="1577989"/>
            <a:ext cx="2244790" cy="3848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325" y="2003120"/>
            <a:ext cx="2004277" cy="3848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500" y="2404966"/>
            <a:ext cx="1571353" cy="4088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157873" y="3730268"/>
            <a:ext cx="197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ROPE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旋转式编码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/>
          <a:srcRect l="3360" t="9750" r="6754" b="15833"/>
          <a:stretch/>
        </p:blipFill>
        <p:spPr>
          <a:xfrm>
            <a:off x="8240647" y="4143120"/>
            <a:ext cx="2022469" cy="8222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/>
          <a:srcRect t="13290" r="7948" b="15514"/>
          <a:stretch/>
        </p:blipFill>
        <p:spPr>
          <a:xfrm>
            <a:off x="7456346" y="5486002"/>
            <a:ext cx="3892518" cy="59407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240647" y="504100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数据不平衡处理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12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1" y="127637"/>
            <a:ext cx="4683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en-US" altLang="zh-CN" sz="2800" b="1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ner-mrc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3097" y="1035053"/>
            <a:ext cx="6330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概述：将</a:t>
            </a:r>
            <a:r>
              <a:rPr lang="en-US" altLang="zh-CN" dirty="0"/>
              <a:t>NER</a:t>
            </a:r>
            <a:r>
              <a:rPr lang="zh-CN" altLang="en-US" dirty="0"/>
              <a:t>的序列标注任务看作一项</a:t>
            </a:r>
            <a:r>
              <a:rPr lang="en-US" altLang="zh-CN" dirty="0"/>
              <a:t>MRC</a:t>
            </a:r>
            <a:r>
              <a:rPr lang="zh-CN" altLang="en-US" dirty="0"/>
              <a:t>任务，此</a:t>
            </a:r>
            <a:r>
              <a:rPr lang="zh-CN" altLang="en-US" dirty="0" smtClean="0"/>
              <a:t>方法的优点</a:t>
            </a:r>
            <a:r>
              <a:rPr lang="en-US" altLang="zh-CN" dirty="0" smtClean="0"/>
              <a:t>1.</a:t>
            </a:r>
            <a:r>
              <a:rPr lang="zh-CN" altLang="en-US" dirty="0" smtClean="0"/>
              <a:t>可以</a:t>
            </a:r>
            <a:r>
              <a:rPr lang="zh-CN" altLang="en-US" dirty="0"/>
              <a:t>引入</a:t>
            </a:r>
            <a:r>
              <a:rPr lang="en-US" altLang="zh-CN" dirty="0"/>
              <a:t>query</a:t>
            </a:r>
            <a:r>
              <a:rPr lang="zh-CN" altLang="en-US" dirty="0"/>
              <a:t>先验</a:t>
            </a:r>
            <a:r>
              <a:rPr lang="zh-CN" altLang="en-US" dirty="0" smtClean="0"/>
              <a:t>知识；</a:t>
            </a:r>
            <a:r>
              <a:rPr lang="en-US" altLang="zh-CN" dirty="0" smtClean="0"/>
              <a:t>2.</a:t>
            </a:r>
            <a:r>
              <a:rPr lang="zh-CN" altLang="en-US" dirty="0" smtClean="0"/>
              <a:t>对于</a:t>
            </a:r>
            <a:r>
              <a:rPr lang="zh-CN" altLang="en-US" dirty="0"/>
              <a:t>不同类别</a:t>
            </a:r>
            <a:r>
              <a:rPr lang="zh-CN" altLang="en-US" dirty="0" smtClean="0"/>
              <a:t>的嵌套实体</a:t>
            </a:r>
            <a:r>
              <a:rPr lang="zh-CN" altLang="en-US" dirty="0"/>
              <a:t>回答不同的独立问题，可以</a:t>
            </a:r>
            <a:r>
              <a:rPr lang="zh-CN" altLang="en-US" dirty="0" smtClean="0"/>
              <a:t>解决嵌套实体</a:t>
            </a:r>
            <a:r>
              <a:rPr lang="zh-CN" altLang="en-US" dirty="0"/>
              <a:t>问题。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4369" y="2118478"/>
            <a:ext cx="63495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 smtClean="0"/>
              <a:t>方法步骤 ：</a:t>
            </a:r>
            <a:endParaRPr lang="en-US" altLang="zh-CN" sz="1400" dirty="0" smtClean="0"/>
          </a:p>
          <a:p>
            <a:pPr algn="just"/>
            <a:r>
              <a:rPr lang="en-US" altLang="zh-CN" sz="1400" dirty="0" smtClean="0"/>
              <a:t>1.</a:t>
            </a:r>
            <a:r>
              <a:rPr lang="zh-CN" altLang="en-US" sz="1400" dirty="0" smtClean="0"/>
              <a:t>构造三元组集合（</a:t>
            </a:r>
            <a:r>
              <a:rPr lang="en-US" altLang="zh-CN" sz="1400" dirty="0" err="1" smtClean="0"/>
              <a:t>content,query,answer</a:t>
            </a:r>
            <a:r>
              <a:rPr lang="zh-CN" altLang="en-US" sz="1400" dirty="0" smtClean="0"/>
              <a:t>）：</a:t>
            </a:r>
            <a:endParaRPr lang="en-US" altLang="zh-CN" sz="1400" dirty="0" smtClean="0"/>
          </a:p>
          <a:p>
            <a:pPr algn="just"/>
            <a:r>
              <a:rPr lang="zh-CN" altLang="en-US" sz="1400" dirty="0" smtClean="0"/>
              <a:t>例如 “我在招联金融工作一年半了”，实体为“招联金融”，则三元组集合为：</a:t>
            </a:r>
            <a:endParaRPr lang="en-US" altLang="zh-CN" sz="1400" dirty="0" smtClean="0"/>
          </a:p>
          <a:p>
            <a:pPr algn="just"/>
            <a:r>
              <a:rPr lang="zh-CN" altLang="en-US" sz="1400" dirty="0" smtClean="0"/>
              <a:t>（</a:t>
            </a:r>
            <a:r>
              <a:rPr lang="zh-CN" altLang="en-US" sz="1400" dirty="0"/>
              <a:t> “我在招联金融工作一年半了” </a:t>
            </a:r>
            <a:r>
              <a:rPr lang="zh-CN" altLang="en-US" sz="1400" dirty="0" smtClean="0"/>
              <a:t>，“请在文本中找出公司名称”，“招联金融”），输入到</a:t>
            </a:r>
            <a:r>
              <a:rPr lang="en-US" altLang="zh-CN" sz="1400" dirty="0" err="1" smtClean="0"/>
              <a:t>bert</a:t>
            </a:r>
            <a:r>
              <a:rPr lang="zh-CN" altLang="en-US" sz="1400" dirty="0" smtClean="0"/>
              <a:t>中的格式</a:t>
            </a:r>
            <a:r>
              <a:rPr lang="en-US" altLang="zh-CN" sz="1400" dirty="0" smtClean="0"/>
              <a:t>[CLS] query [SEP] content [SEP]</a:t>
            </a:r>
          </a:p>
          <a:p>
            <a:pPr algn="just"/>
            <a:endParaRPr lang="en-US" altLang="zh-CN" sz="1400" dirty="0"/>
          </a:p>
          <a:p>
            <a:pPr algn="just"/>
            <a:r>
              <a:rPr lang="en-US" altLang="zh-CN" sz="1400" dirty="0" smtClean="0"/>
              <a:t>2.</a:t>
            </a:r>
            <a:r>
              <a:rPr lang="zh-CN" altLang="en-US" sz="1400" dirty="0" smtClean="0"/>
              <a:t>构造</a:t>
            </a:r>
            <a:r>
              <a:rPr lang="en-US" altLang="zh-CN" sz="1400" dirty="0" err="1" smtClean="0"/>
              <a:t>T</a:t>
            </a:r>
            <a:r>
              <a:rPr lang="en-US" altLang="zh-CN" sz="1400" baseline="-25000" dirty="0" err="1" smtClean="0"/>
              <a:t>start</a:t>
            </a:r>
            <a:r>
              <a:rPr lang="zh-CN" altLang="en-US" sz="1400" dirty="0" smtClean="0"/>
              <a:t>矩阵和</a:t>
            </a:r>
            <a:r>
              <a:rPr lang="en-US" altLang="zh-CN" sz="1400" dirty="0" smtClean="0"/>
              <a:t>T</a:t>
            </a:r>
            <a:r>
              <a:rPr lang="en-US" altLang="zh-CN" sz="1400" baseline="-25000" dirty="0" smtClean="0"/>
              <a:t>end</a:t>
            </a:r>
            <a:r>
              <a:rPr lang="zh-CN" altLang="en-US" sz="1400" dirty="0" smtClean="0"/>
              <a:t>矩阵，则，每个字符分别作为</a:t>
            </a:r>
            <a:r>
              <a:rPr lang="en-US" altLang="zh-CN" sz="1400" dirty="0" smtClean="0"/>
              <a:t>start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end</a:t>
            </a:r>
            <a:r>
              <a:rPr lang="zh-CN" altLang="en-US" sz="1400" dirty="0" smtClean="0"/>
              <a:t>的概率值由以下两公式得到：</a:t>
            </a:r>
            <a:endParaRPr lang="en-US" altLang="zh-CN" sz="1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113879" y="3950797"/>
                <a:ext cx="3558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𝑒𝑎𝑐h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79" y="3950797"/>
                <a:ext cx="355873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199" t="-2174" r="-205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113878" y="4369423"/>
                <a:ext cx="3326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𝑒𝑎𝑐h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78" y="4369423"/>
                <a:ext cx="332636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284" t="-2222" r="-2385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795" y="5167884"/>
            <a:ext cx="3380166" cy="6608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4369" y="4662859"/>
            <a:ext cx="3281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smtClean="0"/>
              <a:t>3.</a:t>
            </a:r>
            <a:r>
              <a:rPr lang="zh-CN" altLang="en-US" sz="1400" dirty="0" smtClean="0"/>
              <a:t>获得</a:t>
            </a:r>
            <a:r>
              <a:rPr lang="en-US" altLang="zh-CN" sz="1400" dirty="0"/>
              <a:t>start</a:t>
            </a:r>
            <a:r>
              <a:rPr lang="zh-CN" altLang="en-US" sz="1400" dirty="0"/>
              <a:t>指针和</a:t>
            </a:r>
            <a:r>
              <a:rPr lang="en-US" altLang="zh-CN" sz="1400" dirty="0"/>
              <a:t>end</a:t>
            </a:r>
            <a:r>
              <a:rPr lang="zh-CN" altLang="en-US" sz="1400" dirty="0"/>
              <a:t>指针的位置：</a:t>
            </a:r>
            <a:endParaRPr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577" y="2915239"/>
            <a:ext cx="3363142" cy="35004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27771" y="2486968"/>
            <a:ext cx="2745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sz="1400" dirty="0" smtClean="0"/>
              <a:t>4.Start</a:t>
            </a:r>
            <a:r>
              <a:rPr lang="zh-CN" altLang="en-US" sz="1400" dirty="0"/>
              <a:t>指针和</a:t>
            </a:r>
            <a:r>
              <a:rPr lang="en-US" altLang="zh-CN" sz="1400" dirty="0"/>
              <a:t>end</a:t>
            </a:r>
            <a:r>
              <a:rPr lang="zh-CN" altLang="en-US" sz="1400" dirty="0" smtClean="0"/>
              <a:t>指针匹配</a:t>
            </a:r>
            <a:r>
              <a:rPr lang="zh-CN" altLang="en-US" sz="1400" dirty="0"/>
              <a:t>模型</a:t>
            </a:r>
            <a:r>
              <a:rPr lang="zh-CN" altLang="en-US" sz="1400" dirty="0" smtClean="0"/>
              <a:t>：</a:t>
            </a:r>
            <a:endParaRPr lang="en-US" altLang="zh-CN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588155" y="3609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Loss: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577" y="4022147"/>
            <a:ext cx="1919623" cy="6316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6135" y="4562608"/>
            <a:ext cx="2170600" cy="3468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6135" y="5020950"/>
            <a:ext cx="2328580" cy="3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0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1" y="127637"/>
            <a:ext cx="45929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问题扩展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词汇增强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8923" y="115427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Lattice LSTM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 descr="https://img-blog.csdnimg.cn/20190918163319214.png?x-oss-process=image/watermark,type_ZmFuZ3poZW5naGVpdGk,shadow_10,text_aHR0cHM6Ly9ibG9nLmNzZG4ubmV0L2N1aXBhbmd1bw==,size_16,color_FFFFFF,t_7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1"/>
          <a:stretch/>
        </p:blipFill>
        <p:spPr bwMode="auto">
          <a:xfrm>
            <a:off x="7090011" y="1965647"/>
            <a:ext cx="4056701" cy="28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pic1.zhimg.com/v2-71929625df2ac2597e7a57b13ea61668_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7" t="24383" b="11216"/>
          <a:stretch/>
        </p:blipFill>
        <p:spPr bwMode="auto">
          <a:xfrm>
            <a:off x="675563" y="1753737"/>
            <a:ext cx="6008061" cy="312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8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1" y="127637"/>
            <a:ext cx="45929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问题扩展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词汇增强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8923" y="1154277"/>
            <a:ext cx="745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6" name="Picture 4" descr="https://pic2.zhimg.com/v2-ad16367ba0f37153924c0e598cae191d_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7" y="1739449"/>
            <a:ext cx="6189013" cy="38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214890" y="1439658"/>
            <a:ext cx="474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引入相对位置：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8" name="Picture 6" descr="https://pic2.zhimg.com/v2-15c9d39b5eeedf51b736eef89bfaabdd_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27"/>
          <a:stretch/>
        </p:blipFill>
        <p:spPr bwMode="auto">
          <a:xfrm>
            <a:off x="7446902" y="2020711"/>
            <a:ext cx="1724205" cy="111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pic4.zhimg.com/v2-1a180fe35e58093745eff89dca6c6f5b_r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52" r="8092" b="-1"/>
          <a:stretch/>
        </p:blipFill>
        <p:spPr bwMode="auto">
          <a:xfrm>
            <a:off x="7446902" y="4459407"/>
            <a:ext cx="3424647" cy="3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pic1.zhimg.com/v2-17a5e675b88ca168ad9e639b4272e800_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78"/>
          <a:stretch/>
        </p:blipFill>
        <p:spPr bwMode="auto">
          <a:xfrm>
            <a:off x="7446902" y="3501494"/>
            <a:ext cx="2028067" cy="5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9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7711" y="12763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公司业务场景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9916" y="2027903"/>
            <a:ext cx="84385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信息脱敏，在对话文本中涉及个人隐私信息需要脱敏处理。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催收会话文本信息抽取：如承诺日期、发薪日期、电话号码、出生年月等实体。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专有实体的扩充和维护。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6769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1706" y="3888217"/>
            <a:ext cx="331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75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19719" y="2574181"/>
            <a:ext cx="2864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i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01</a:t>
            </a:r>
            <a:r>
              <a:rPr lang="zh-CN" altLang="en-US" sz="4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问题定义</a:t>
            </a:r>
          </a:p>
        </p:txBody>
      </p:sp>
      <p:sp>
        <p:nvSpPr>
          <p:cNvPr id="8" name="矩形 7"/>
          <p:cNvSpPr/>
          <p:nvPr/>
        </p:nvSpPr>
        <p:spPr>
          <a:xfrm>
            <a:off x="1419719" y="1208466"/>
            <a:ext cx="31470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黑体" panose="02010609060101010101" charset="-122"/>
              </a:rPr>
              <a:t>目录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000" i="1" dirty="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|</a:t>
            </a:r>
            <a:r>
              <a:rPr lang="zh-CN" altLang="en-US" sz="2000" i="1" dirty="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2800" i="1" dirty="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Contents</a:t>
            </a:r>
          </a:p>
        </p:txBody>
      </p:sp>
      <p:sp>
        <p:nvSpPr>
          <p:cNvPr id="9" name="矩形 8"/>
          <p:cNvSpPr/>
          <p:nvPr/>
        </p:nvSpPr>
        <p:spPr>
          <a:xfrm>
            <a:off x="6859229" y="2574181"/>
            <a:ext cx="2864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i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02</a:t>
            </a:r>
            <a:r>
              <a:rPr lang="zh-CN" altLang="en-US" sz="4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词典匹配</a:t>
            </a:r>
          </a:p>
        </p:txBody>
      </p:sp>
      <p:sp>
        <p:nvSpPr>
          <p:cNvPr id="10" name="矩形 9"/>
          <p:cNvSpPr/>
          <p:nvPr/>
        </p:nvSpPr>
        <p:spPr>
          <a:xfrm>
            <a:off x="1350177" y="3939897"/>
            <a:ext cx="44117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i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03</a:t>
            </a:r>
            <a:r>
              <a:rPr lang="en-US" altLang="zh-CN" sz="4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4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NER</a:t>
            </a:r>
            <a:r>
              <a:rPr lang="zh-CN" altLang="en-US" sz="4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模型及扩展</a:t>
            </a:r>
            <a:endParaRPr lang="zh-CN" altLang="en-US" sz="4000" b="1" i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92929" y="3939896"/>
            <a:ext cx="41520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i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04</a:t>
            </a:r>
            <a:r>
              <a:rPr lang="en-US" altLang="zh-CN" sz="4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公司业务场景</a:t>
            </a:r>
            <a:endParaRPr lang="zh-CN" altLang="en-US" sz="4000" b="1" i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3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1" y="1276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问题定义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7711" y="1446836"/>
            <a:ext cx="4803494" cy="4236335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19479" y="963383"/>
            <a:ext cx="10285584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全称是命名实体识别（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Named Entity Recognition, NER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旨在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识别文本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中专有名词，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如位置、组织和时间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举例：</a:t>
            </a:r>
            <a:endParaRPr lang="en-US" altLang="zh-CN" sz="14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输入：小明在北京大学的燕园看了中国男篮的一场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B-PER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E-PER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O, B-ORG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I-ORG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I-ORG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E-ORG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B-LOC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E-LOC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B-ORG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I-ORG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I-ORG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E-ORG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</a:p>
          <a:p>
            <a:pPr algn="just"/>
            <a:endParaRPr lang="en-US" altLang="zh-CN" sz="1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其中，“小明 ”以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，“北京大学”以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ORG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，“燕园”以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，“中国男篮”以</a:t>
            </a:r>
            <a:r>
              <a:rPr lang="en-US" altLang="zh-CN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ORG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为实体类别分别挑了出来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标注方法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标注：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1.BIO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：标识实体的开始、中间和非实体部分</a:t>
            </a:r>
          </a:p>
          <a:p>
            <a:pPr algn="just"/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2.BMES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：增加</a:t>
            </a:r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单个实体情况的标注</a:t>
            </a:r>
          </a:p>
          <a:p>
            <a:pPr algn="just"/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3.BIOES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：增加</a:t>
            </a:r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实体的结束标识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指针标注：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单指针（二维）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双指针（一维）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zh-CN" altLang="en-US" sz="14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400" b="1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/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图谱、文本理解、对话系统、信息检索、槽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位抽取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4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1" y="12763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词典匹配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7711" y="1446836"/>
            <a:ext cx="4803494" cy="4236335"/>
          </a:xfrm>
          <a:prstGeom prst="rect">
            <a:avLst/>
          </a:prstGeom>
          <a:noFill/>
          <a:ln>
            <a:noFill/>
            <a:prstDash val="lgDash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528566" y="1586795"/>
            <a:ext cx="84925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pPr algn="just"/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词典匹配是工业界最常用的</a:t>
            </a:r>
            <a:r>
              <a:rPr lang="en-US" altLang="zh-CN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技术，尤其是垂直领域的</a:t>
            </a:r>
            <a:r>
              <a:rPr lang="en-US" altLang="zh-CN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任务。经过离线实体库不断的丰富完善累积后，在线</a:t>
            </a:r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使用词典匹配进行实体识别目前美团基于实体库在线</a:t>
            </a:r>
            <a:r>
              <a:rPr lang="en-US" altLang="zh-CN" sz="2000" dirty="0" err="1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识别率可以达到</a:t>
            </a:r>
            <a:r>
              <a:rPr lang="en-US" altLang="zh-CN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92%</a:t>
            </a:r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0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</a:t>
            </a:r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：实体离线挖掘、字符匹配算法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0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0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速度快，可解释性强，且精度</a:t>
            </a:r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endParaRPr lang="en-US" altLang="zh-CN" sz="20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0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r>
              <a:rPr lang="zh-CN" altLang="en-US" sz="20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长期维护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登录实体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84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1" y="127637"/>
            <a:ext cx="4163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词典匹配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实体离线挖掘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4857" y="931333"/>
            <a:ext cx="93029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实体来源：</a:t>
            </a:r>
            <a:endParaRPr lang="en-US" altLang="zh-CN" sz="2000" b="1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UGC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、会话文本等非结构化数据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用户搜索日志；</a:t>
            </a:r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百科词条、领域信息库</a:t>
            </a:r>
            <a:endParaRPr lang="en-US" altLang="zh-CN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图3 一种适用于垂直领域的新词自动挖掘方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59" y="1933837"/>
            <a:ext cx="9910454" cy="22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24857" y="1630899"/>
            <a:ext cx="3562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美团基于用户</a:t>
            </a:r>
            <a:r>
              <a:rPr lang="en-US" altLang="zh-CN" sz="1400" dirty="0" smtClean="0"/>
              <a:t>UGC</a:t>
            </a:r>
            <a:r>
              <a:rPr lang="zh-CN" altLang="en-US" sz="1400" dirty="0"/>
              <a:t>垂直</a:t>
            </a:r>
            <a:r>
              <a:rPr lang="zh-CN" altLang="en-US" sz="1400" dirty="0" smtClean="0"/>
              <a:t>领域的实体挖掘方案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397713" y="4223303"/>
            <a:ext cx="111280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：候选序列挖掘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。频繁连续出现的词序列，是潜在新型词汇的有效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候选。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Step2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：基于远程监督的大规模有标记语料生成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。利用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已累积实体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词典作为远程监督词库，将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中候选序列与实体词典的交集作为训练正例样本。将基于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n-gram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的候选短语中不匹配任何知识库的高质量短语的短语放在负向池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en-US" altLang="zh-CN" sz="1400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Step3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基于深度语义网络的短语质量评估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。我们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利用搜索日志数据对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Step2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生成的大规模正负例池数据进行远程指导，将有大量搜索记录的词条作为有意义的关键词。我们将正例池与搜索日志重合的部分作为模型正样本，而将负例池减去搜索日志集合的部分作为模型负样本，进而提升训练数据的可靠性和多样性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一文搞懂字典树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862" y="760928"/>
            <a:ext cx="5557934" cy="387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497711" y="127637"/>
            <a:ext cx="4163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词典匹配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字符匹配算法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1284" y="1180840"/>
            <a:ext cx="710963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构建字典树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双向匹配算法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正向最大匹配：从前往后依次匹配子句是否是词语，以最长的优先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后向最大匹配：从后往前依次匹配子句是否是词语，以最长的优先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双向最大匹配原则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覆盖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最多的匹配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句子包含实体和切分后的片段，这种片段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实体个数最少的。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75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1" y="127637"/>
            <a:ext cx="1662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387239"/>
              </p:ext>
            </p:extLst>
          </p:nvPr>
        </p:nvGraphicFramePr>
        <p:xfrm>
          <a:off x="2160346" y="1007708"/>
          <a:ext cx="8019352" cy="476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838"/>
                <a:gridCol w="2655945"/>
                <a:gridCol w="1570703"/>
                <a:gridCol w="1787866"/>
              </a:tblGrid>
              <a:tr h="5307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任务类型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提出时间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9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序列标注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BiLSTM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-CRF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9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序列标注</a:t>
                      </a:r>
                      <a:endParaRPr lang="zh-CN" altLang="en-US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IDCNN-CRF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卷积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9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序列标注</a:t>
                      </a:r>
                      <a:endParaRPr lang="zh-CN" altLang="en-US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Lattice LSTM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词汇增强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9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序列标注</a:t>
                      </a:r>
                      <a:endParaRPr lang="zh-CN" altLang="en-US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BERT-CRF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9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序列标注</a:t>
                      </a:r>
                      <a:endParaRPr lang="zh-CN" altLang="en-US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BERT-cascade-CRF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流式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NER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9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序列标注</a:t>
                      </a:r>
                      <a:endParaRPr lang="zh-CN" altLang="en-US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词汇增强</a:t>
                      </a:r>
                    </a:p>
                  </a:txBody>
                  <a:tcPr/>
                </a:tc>
              </a:tr>
              <a:tr h="469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指针标注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Biaffine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9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指针标注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global-pointer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69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指针标注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NER_MRC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93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0" y="127637"/>
            <a:ext cx="50446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NN-CRF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1" t="9836" r="11064" b="6350"/>
          <a:stretch/>
        </p:blipFill>
        <p:spPr bwMode="auto">
          <a:xfrm>
            <a:off x="497711" y="1376341"/>
            <a:ext cx="3438750" cy="25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10208" y="921259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框架图：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58722" y="921259"/>
            <a:ext cx="5242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NN-CRF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CRF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计算过程</a:t>
            </a:r>
            <a:r>
              <a:rPr lang="en-US" altLang="zh-CN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1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目标：给</a:t>
            </a:r>
            <a:r>
              <a:rPr lang="zh-CN" altLang="en-US" sz="1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每一个可能的标注序列算一个分数，通过训练，使得那个唯一的真实的标签序列得分</a:t>
            </a:r>
            <a:r>
              <a:rPr lang="zh-CN" altLang="en-US" sz="1400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</a:t>
            </a:r>
            <a:endParaRPr lang="en-US" altLang="zh-CN" sz="1400" dirty="0" smtClean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5267" t="16130" r="19369" b="20239"/>
          <a:stretch/>
        </p:blipFill>
        <p:spPr>
          <a:xfrm>
            <a:off x="5817664" y="2335022"/>
            <a:ext cx="1653701" cy="33273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958" y="2382157"/>
            <a:ext cx="3104285" cy="263426"/>
          </a:xfrm>
          <a:prstGeom prst="rect">
            <a:avLst/>
          </a:prstGeom>
        </p:spPr>
      </p:pic>
      <p:cxnSp>
        <p:nvCxnSpPr>
          <p:cNvPr id="16" name="直接箭头连接符 15"/>
          <p:cNvCxnSpPr>
            <a:endCxn id="15" idx="1"/>
          </p:cNvCxnSpPr>
          <p:nvPr/>
        </p:nvCxnSpPr>
        <p:spPr>
          <a:xfrm>
            <a:off x="7470842" y="2513870"/>
            <a:ext cx="403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958722" y="1900535"/>
            <a:ext cx="3515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假设文本长度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，标签为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，则优化目标：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58722" y="2826947"/>
            <a:ext cx="4674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如何计算某一种路径的分数？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对于第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个字符的输出，对于标签为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的路径节点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1,m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6" descr="https://pic3.zhimg.com/80/v2-d10e41257e244bb5534c734c884a342a_720w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43940" y="2896264"/>
            <a:ext cx="2001148" cy="29089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8388672" y="3663243"/>
                <a:ext cx="3276231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400" i="1"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∑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672" y="3663243"/>
                <a:ext cx="3276231" cy="588174"/>
              </a:xfrm>
              <a:prstGeom prst="rect">
                <a:avLst/>
              </a:prstGeom>
              <a:blipFill rotWithShape="0">
                <a:blip r:embed="rId7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8267693" y="4367827"/>
            <a:ext cx="38619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e</a:t>
            </a:r>
            <a:r>
              <a:rPr lang="en-US" altLang="zh-CN" sz="1400" baseline="-25000" dirty="0" smtClean="0"/>
              <a:t>m1</a:t>
            </a:r>
            <a:r>
              <a:rPr lang="zh-CN" altLang="en-US" sz="1400" dirty="0" smtClean="0"/>
              <a:t>为</a:t>
            </a:r>
            <a:r>
              <a:rPr lang="en-US" altLang="zh-CN" sz="1400" dirty="0" err="1" smtClean="0"/>
              <a:t>w</a:t>
            </a:r>
            <a:r>
              <a:rPr lang="en-US" altLang="zh-CN" sz="1400" baseline="-25000" dirty="0" err="1" smtClean="0"/>
              <a:t>m</a:t>
            </a:r>
            <a:r>
              <a:rPr lang="zh-CN" altLang="en-US" sz="1400" dirty="0" smtClean="0"/>
              <a:t>对标签</a:t>
            </a:r>
            <a:r>
              <a:rPr lang="en-US" altLang="zh-CN" sz="1400" dirty="0" smtClean="0"/>
              <a:t>l</a:t>
            </a:r>
            <a:r>
              <a:rPr lang="en-US" altLang="zh-CN" sz="1400" baseline="-25000" dirty="0" smtClean="0"/>
              <a:t>1</a:t>
            </a:r>
            <a:r>
              <a:rPr lang="zh-CN" altLang="en-US" sz="1400" dirty="0" smtClean="0"/>
              <a:t>的发射概率，由</a:t>
            </a:r>
            <a:r>
              <a:rPr lang="en-US" altLang="zh-CN" sz="1400" dirty="0" smtClean="0"/>
              <a:t>NN</a:t>
            </a:r>
            <a:r>
              <a:rPr lang="zh-CN" altLang="en-US" sz="1400" dirty="0" smtClean="0"/>
              <a:t>网络提供；</a:t>
            </a:r>
            <a:endParaRPr lang="en-US" altLang="zh-CN" sz="1400" dirty="0" smtClean="0"/>
          </a:p>
          <a:p>
            <a:r>
              <a:rPr lang="en-US" altLang="zh-CN" sz="1400" dirty="0" smtClean="0"/>
              <a:t>t</a:t>
            </a:r>
            <a:r>
              <a:rPr lang="en-US" altLang="zh-CN" sz="1400" baseline="-25000" dirty="0" smtClean="0"/>
              <a:t>i1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l</a:t>
            </a:r>
            <a:r>
              <a:rPr lang="en-US" altLang="zh-CN" sz="1400" baseline="-25000" dirty="0" smtClean="0"/>
              <a:t>i</a:t>
            </a:r>
            <a:r>
              <a:rPr lang="zh-CN" altLang="en-US" sz="1400" dirty="0" smtClean="0"/>
              <a:t>到</a:t>
            </a:r>
            <a:r>
              <a:rPr lang="en-US" altLang="zh-CN" sz="1400" dirty="0" smtClean="0"/>
              <a:t>l</a:t>
            </a:r>
            <a:r>
              <a:rPr lang="en-US" altLang="zh-CN" sz="1400" baseline="-25000" dirty="0" smtClean="0"/>
              <a:t>1</a:t>
            </a:r>
            <a:r>
              <a:rPr lang="zh-CN" altLang="en-US" sz="1400" dirty="0" smtClean="0"/>
              <a:t>的转移概率，由</a:t>
            </a:r>
            <a:r>
              <a:rPr lang="en-US" altLang="zh-CN" sz="1400" dirty="0" err="1" smtClean="0"/>
              <a:t>crf</a:t>
            </a:r>
            <a:r>
              <a:rPr lang="zh-CN" altLang="en-US" sz="1400" dirty="0" smtClean="0"/>
              <a:t>提供；</a:t>
            </a:r>
            <a:endParaRPr lang="en-US" altLang="zh-CN" sz="1400" dirty="0" smtClean="0"/>
          </a:p>
          <a:p>
            <a:r>
              <a:rPr lang="zh-CN" altLang="en-US" sz="1400" dirty="0" smtClean="0"/>
              <a:t>由以上公式，可以</a:t>
            </a:r>
            <a:r>
              <a:rPr lang="zh-CN" altLang="en-US" sz="1400" dirty="0"/>
              <a:t>递归</a:t>
            </a:r>
            <a:r>
              <a:rPr lang="zh-CN" altLang="en-US" sz="1400" dirty="0" smtClean="0"/>
              <a:t>求出所有路径的分数，</a:t>
            </a:r>
            <a:endParaRPr lang="en-US" altLang="zh-CN" sz="1400" dirty="0" smtClean="0"/>
          </a:p>
          <a:p>
            <a:r>
              <a:rPr lang="zh-CN" altLang="en-US" sz="1400" dirty="0" smtClean="0"/>
              <a:t>其中的主要参数</a:t>
            </a:r>
            <a:r>
              <a:rPr lang="zh-CN" altLang="en-US" sz="1400" dirty="0"/>
              <a:t>：</a:t>
            </a:r>
            <a:endParaRPr lang="en-US" altLang="zh-CN" sz="1400" dirty="0" smtClean="0"/>
          </a:p>
          <a:p>
            <a:r>
              <a:rPr lang="zh-CN" altLang="en-US" sz="1400" dirty="0" smtClean="0"/>
              <a:t>发射概率矩阵</a:t>
            </a:r>
            <a:r>
              <a:rPr lang="en-US" altLang="zh-CN" sz="1400" dirty="0" err="1" smtClean="0"/>
              <a:t>E</a:t>
            </a:r>
            <a:r>
              <a:rPr lang="en-US" altLang="zh-CN" sz="1400" baseline="-25000" dirty="0" err="1" smtClean="0"/>
              <a:t>m</a:t>
            </a:r>
            <a:r>
              <a:rPr lang="en-US" altLang="zh-CN" sz="1400" baseline="-25000" dirty="0" smtClean="0"/>
              <a:t>*n</a:t>
            </a:r>
            <a:endParaRPr lang="en-US" altLang="zh-CN" sz="1400" dirty="0"/>
          </a:p>
          <a:p>
            <a:r>
              <a:rPr lang="zh-CN" altLang="en-US" sz="1400" dirty="0" smtClean="0"/>
              <a:t>转移概率矩阵</a:t>
            </a:r>
            <a:r>
              <a:rPr lang="en-US" altLang="zh-CN" sz="1400" dirty="0" err="1" smtClean="0"/>
              <a:t>T</a:t>
            </a:r>
            <a:r>
              <a:rPr lang="en-US" altLang="zh-CN" sz="1400" baseline="-25000" dirty="0" err="1" smtClean="0"/>
              <a:t>n</a:t>
            </a:r>
            <a:r>
              <a:rPr lang="en-US" altLang="zh-CN" sz="1400" baseline="-25000" dirty="0" smtClean="0"/>
              <a:t>*n</a:t>
            </a:r>
            <a:endParaRPr lang="zh-CN" altLang="en-US" sz="1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460375" y="3957330"/>
            <a:ext cx="4665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IDCNN:</a:t>
            </a:r>
            <a:r>
              <a:rPr lang="zh-CN" altLang="en-US" sz="1400" dirty="0" smtClean="0"/>
              <a:t>引入空洞卷积，去掉池化层，最大化保留全局信息</a:t>
            </a:r>
            <a:endParaRPr lang="zh-CN" altLang="en-US" sz="1400" dirty="0"/>
          </a:p>
        </p:txBody>
      </p:sp>
      <p:pic>
        <p:nvPicPr>
          <p:cNvPr id="5128" name="Picture 8" descr="https://img-blog.csdnimg.cn/cd36eed35d0b4994b1b0c0170b89ded3.png?x-oss-process=image/watermark,type_ZHJvaWRzYW5zZmFsbGJhY2s,shadow_50,text_Q1NETiBAJuawuOaBkueahOaYn-aysyY=,size_20,color_FFFFFF,t_70,g_se,x_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8" b="21562"/>
          <a:stretch/>
        </p:blipFill>
        <p:spPr bwMode="auto">
          <a:xfrm>
            <a:off x="985045" y="4286517"/>
            <a:ext cx="2464082" cy="172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0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97710" y="127637"/>
            <a:ext cx="50446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NN-CRF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527" y="1023242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假设文本长度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，标签个数为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，则发射矩阵和转移矩阵：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1138136" y="1605125"/>
                <a:ext cx="1984444" cy="1138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136" y="1605125"/>
                <a:ext cx="1984444" cy="11389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4486086" y="1590667"/>
                <a:ext cx="1759071" cy="1177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086" y="1590667"/>
                <a:ext cx="1759071" cy="11770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634527" y="2938816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已知发射矩阵和转移矩阵，模型如何输出最佳路径？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维特比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算法（动态规划）：每一个节点均为当前节点的最优路径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https://img-blog.csdnimg.cn/20190417102506928.png?x-oss-process=image/watermark,type_ZmFuZ3poZW5naGVpdGk,shadow_10,text_aHR0cHM6Ly9ibG9nLmNzZG4ubmV0L3FxXzQyMTg5MDgz,size_16,color_FFFFFF,t_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3" y="3606272"/>
            <a:ext cx="5389183" cy="234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mg-blog.csdnimg.cn/20190417102538675.png?x-oss-process=image/watermark,type_ZmFuZ3poZW5naGVpdGk,shadow_10,text_aHR0cHM6Ly9ibG9nLmNzZG4ubmV0L3FxXzQyMTg5MDgz,size_16,color_FFFFFF,t_7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43" y="3606272"/>
            <a:ext cx="5611048" cy="254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接箭头连接符 21"/>
          <p:cNvCxnSpPr/>
          <p:nvPr/>
        </p:nvCxnSpPr>
        <p:spPr>
          <a:xfrm>
            <a:off x="5592869" y="4860596"/>
            <a:ext cx="70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1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4375</TotalTime>
  <Words>1318</Words>
  <Application>Microsoft Office PowerPoint</Application>
  <PresentationFormat>宽屏</PresentationFormat>
  <Paragraphs>186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Myriad Pro</vt:lpstr>
      <vt:lpstr>黑体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佘丽丽</dc:creator>
  <cp:lastModifiedBy>黄凯</cp:lastModifiedBy>
  <cp:revision>94</cp:revision>
  <dcterms:created xsi:type="dcterms:W3CDTF">2020-10-22T00:15:24Z</dcterms:created>
  <dcterms:modified xsi:type="dcterms:W3CDTF">2023-02-24T06:16:41Z</dcterms:modified>
</cp:coreProperties>
</file>